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9" r:id="rId15"/>
    <p:sldId id="271" r:id="rId16"/>
    <p:sldId id="272" r:id="rId17"/>
  </p:sldIdLst>
  <p:sldSz cx="12192000" cy="6858000"/>
  <p:notesSz cx="6735763" cy="98663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CB55-32A5-4F2C-AC83-E1E07224D65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F651-9ABD-400A-AC6C-71D93253A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7783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CB55-32A5-4F2C-AC83-E1E07224D65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F651-9ABD-400A-AC6C-71D93253A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314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CB55-32A5-4F2C-AC83-E1E07224D65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F651-9ABD-400A-AC6C-71D93253A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5170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CB55-32A5-4F2C-AC83-E1E07224D65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F651-9ABD-400A-AC6C-71D93253A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1837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CB55-32A5-4F2C-AC83-E1E07224D65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F651-9ABD-400A-AC6C-71D93253A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9845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CB55-32A5-4F2C-AC83-E1E07224D65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F651-9ABD-400A-AC6C-71D93253A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484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CB55-32A5-4F2C-AC83-E1E07224D65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F651-9ABD-400A-AC6C-71D93253A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1788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CB55-32A5-4F2C-AC83-E1E07224D65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F651-9ABD-400A-AC6C-71D93253A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252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CB55-32A5-4F2C-AC83-E1E07224D65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F651-9ABD-400A-AC6C-71D93253A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397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CB55-32A5-4F2C-AC83-E1E07224D65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F651-9ABD-400A-AC6C-71D93253A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8567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BCB55-32A5-4F2C-AC83-E1E07224D65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F651-9ABD-400A-AC6C-71D93253A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9196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BCB55-32A5-4F2C-AC83-E1E07224D658}" type="datetimeFigureOut">
              <a:rPr lang="fr-FR" smtClean="0"/>
              <a:t>24/02/2016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3F651-9ABD-400A-AC6C-71D93253AD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6041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91049" y="2110903"/>
            <a:ext cx="9144000" cy="2387600"/>
          </a:xfrm>
        </p:spPr>
        <p:txBody>
          <a:bodyPr/>
          <a:lstStyle/>
          <a:p>
            <a:r>
              <a:rPr lang="fr-FR" b="1" dirty="0" smtClean="0">
                <a:latin typeface="Arial Black" panose="020B0A04020102020204" pitchFamily="34" charset="0"/>
              </a:rPr>
              <a:t>Le Code du Travail </a:t>
            </a:r>
            <a:br>
              <a:rPr lang="fr-FR" b="1" dirty="0" smtClean="0">
                <a:latin typeface="Arial Black" panose="020B0A04020102020204" pitchFamily="34" charset="0"/>
              </a:rPr>
            </a:br>
            <a:r>
              <a:rPr lang="fr-FR" b="1" dirty="0" smtClean="0">
                <a:latin typeface="Arial Black" panose="020B0A04020102020204" pitchFamily="34" charset="0"/>
              </a:rPr>
              <a:t>qu’il nous faut!</a:t>
            </a:r>
            <a:endParaRPr lang="fr-FR" b="1" dirty="0">
              <a:latin typeface="Arial Black" panose="020B0A04020102020204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42" y="286158"/>
            <a:ext cx="1315453" cy="1672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544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400" b="1" dirty="0" smtClean="0"/>
              <a:t>Construire le Code du Travail </a:t>
            </a:r>
            <a:br>
              <a:rPr lang="fr-FR" sz="5400" b="1" dirty="0" smtClean="0"/>
            </a:br>
            <a:r>
              <a:rPr lang="fr-FR" sz="5400" b="1" dirty="0" smtClean="0"/>
              <a:t>du XXI</a:t>
            </a:r>
            <a:r>
              <a:rPr lang="fr-FR" sz="2400" b="1" dirty="0" smtClean="0"/>
              <a:t>ème</a:t>
            </a:r>
            <a:r>
              <a:rPr lang="fr-FR" sz="5400" b="1" dirty="0" smtClean="0"/>
              <a:t> siècle</a:t>
            </a:r>
            <a:endParaRPr lang="fr-FR" sz="5400" b="1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62475"/>
            <a:ext cx="10515600" cy="1500187"/>
          </a:xfrm>
        </p:spPr>
        <p:txBody>
          <a:bodyPr/>
          <a:lstStyle/>
          <a:p>
            <a:r>
              <a:rPr lang="fr-FR" dirty="0" smtClean="0"/>
              <a:t>Les propositions de la CGT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7627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260389" y="856735"/>
            <a:ext cx="9374660" cy="4893647"/>
          </a:xfrm>
          <a:prstGeom prst="rect">
            <a:avLst/>
          </a:prstGeom>
          <a:noFill/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Quelques grands principes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L’évolution du Code du Travail que nous souhaitons doit faire progresser les droits des salariés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Le droit du travail doit prendre en considération les enjeux liés à la transformation de l’activité professionnelle et aux nouvelles technologies d’information et de la communication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L’exigence d’un niveau élevé de droits et de garanties pour l’ensemble des travailleurs soumis à un lien de subordination juridique ou une dépendance économique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Les droits des salariés ne doivent plus dépendre de leur contrat de travail mais être attachés à la personne, progressifs, cumulables, transférables et opposables à tout employeur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3192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Consolider le Code du Travail: 3 grands axes</a:t>
            </a:r>
            <a:endParaRPr lang="fr-F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endParaRPr lang="fr-FR" dirty="0" smtClean="0"/>
          </a:p>
          <a:p>
            <a:pPr marL="514350" indent="-514350">
              <a:buAutoNum type="arabicPeriod"/>
            </a:pPr>
            <a:r>
              <a:rPr lang="fr-FR" dirty="0" smtClean="0"/>
              <a:t>Rétablir la hiérarchie des normes et constitutionnaliser le principe de faveur</a:t>
            </a:r>
          </a:p>
          <a:p>
            <a:pPr marL="514350" indent="-514350">
              <a:buAutoNum type="arabicPeriod"/>
            </a:pPr>
            <a:endParaRPr lang="fr-FR" dirty="0" smtClean="0"/>
          </a:p>
          <a:p>
            <a:pPr marL="514350" indent="-514350">
              <a:buAutoNum type="arabicPeriod"/>
            </a:pPr>
            <a:r>
              <a:rPr lang="fr-FR" dirty="0"/>
              <a:t>Rétablir </a:t>
            </a:r>
            <a:r>
              <a:rPr lang="fr-FR" dirty="0" smtClean="0"/>
              <a:t>une </a:t>
            </a:r>
            <a:r>
              <a:rPr lang="fr-FR" dirty="0"/>
              <a:t>négociation </a:t>
            </a:r>
            <a:r>
              <a:rPr lang="fr-FR" dirty="0" smtClean="0"/>
              <a:t>collective porteuse de progrès social</a:t>
            </a:r>
            <a:endParaRPr lang="fr-FR" dirty="0"/>
          </a:p>
          <a:p>
            <a:pPr lvl="1"/>
            <a:r>
              <a:rPr lang="fr-FR" dirty="0"/>
              <a:t>Dans </a:t>
            </a:r>
            <a:r>
              <a:rPr lang="fr-FR" dirty="0" smtClean="0"/>
              <a:t>la branche et l’interprofessionnel</a:t>
            </a:r>
            <a:endParaRPr lang="fr-FR" dirty="0"/>
          </a:p>
          <a:p>
            <a:pPr lvl="1"/>
            <a:r>
              <a:rPr lang="fr-FR" dirty="0"/>
              <a:t>Dans </a:t>
            </a:r>
            <a:r>
              <a:rPr lang="fr-FR" dirty="0" smtClean="0"/>
              <a:t>l’entreprise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3.   Intégrer </a:t>
            </a:r>
            <a:r>
              <a:rPr lang="fr-FR" dirty="0"/>
              <a:t>des droits nouveaux</a:t>
            </a:r>
          </a:p>
          <a:p>
            <a:pPr marL="514350" indent="-514350">
              <a:buAutoNum type="arabicPeriod"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41821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Hiérarchie des normes et principe de faveur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838200" y="1944130"/>
            <a:ext cx="10515600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fr-FR" sz="2400" dirty="0"/>
              <a:t>Intégrer le principe de faveur dans la liste des principes fondamentaux « particulièrement nécessaires à notre temps » énoncé dans le préambule de la Constitution de 1946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38200" y="5018920"/>
            <a:ext cx="105156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/>
              <a:t>La négociation </a:t>
            </a:r>
            <a:r>
              <a:rPr lang="fr-FR" sz="2400" dirty="0" smtClean="0"/>
              <a:t>collective doit apporter un « plus » au contrat de travail</a:t>
            </a:r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838200" y="3666191"/>
            <a:ext cx="105156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/>
              <a:t>Le principe de faveur doit être respecté : un accord de niveau inférieur doit respecter les clauses des accords de niveau supérieur ou les améliorer</a:t>
            </a:r>
          </a:p>
        </p:txBody>
      </p:sp>
    </p:spTree>
    <p:extLst>
      <p:ext uri="{BB962C8B-B14F-4D97-AF65-F5344CB8AC3E}">
        <p14:creationId xmlns:p14="http://schemas.microsoft.com/office/powerpoint/2010/main" val="22865033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La négociation collective</a:t>
            </a:r>
            <a:endParaRPr lang="fr-F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La négociation collective doit servir à améliorer le socle de droits collectifs garantis par le Code du Travail</a:t>
            </a:r>
          </a:p>
          <a:p>
            <a:endParaRPr lang="fr-FR" dirty="0" smtClean="0"/>
          </a:p>
          <a:p>
            <a:r>
              <a:rPr lang="fr-FR" dirty="0" smtClean="0"/>
              <a:t>La négociation collective doit être loyale et partir des exigences des salariés</a:t>
            </a:r>
          </a:p>
        </p:txBody>
      </p:sp>
    </p:spTree>
    <p:extLst>
      <p:ext uri="{BB962C8B-B14F-4D97-AF65-F5344CB8AC3E}">
        <p14:creationId xmlns:p14="http://schemas.microsoft.com/office/powerpoint/2010/main" val="39530377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La négociation collective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- Dans la branche et l’interprofessionnel</a:t>
            </a:r>
            <a:endParaRPr lang="fr-FR" dirty="0"/>
          </a:p>
        </p:txBody>
      </p:sp>
      <p:pic>
        <p:nvPicPr>
          <p:cNvPr id="9" name="Espace réservé du contenu 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969" y="4287001"/>
            <a:ext cx="2714625" cy="1685925"/>
          </a:xfrm>
        </p:spPr>
      </p:pic>
      <p:sp>
        <p:nvSpPr>
          <p:cNvPr id="7" name="Espace réservé du texte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smtClean="0"/>
              <a:t> - Dans l’entreprise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endParaRPr lang="fr-FR" sz="2000" dirty="0" smtClean="0"/>
          </a:p>
          <a:p>
            <a:r>
              <a:rPr lang="fr-FR" sz="2000" dirty="0" smtClean="0"/>
              <a:t>Renforcement du droit syndical</a:t>
            </a:r>
          </a:p>
          <a:p>
            <a:endParaRPr lang="fr-FR" sz="2000" dirty="0" smtClean="0"/>
          </a:p>
          <a:p>
            <a:r>
              <a:rPr lang="fr-FR" sz="2000" dirty="0" smtClean="0"/>
              <a:t>Droit à des heures d’information syndicale</a:t>
            </a:r>
          </a:p>
          <a:p>
            <a:endParaRPr lang="fr-FR" sz="2000" dirty="0"/>
          </a:p>
          <a:p>
            <a:r>
              <a:rPr lang="fr-FR" sz="2000" dirty="0" smtClean="0"/>
              <a:t>Droit à l’expertise pour les organisations syndicales pris en charge par l’employeur</a:t>
            </a:r>
          </a:p>
          <a:p>
            <a:endParaRPr lang="fr-FR" sz="2000" dirty="0"/>
          </a:p>
          <a:p>
            <a:r>
              <a:rPr lang="fr-FR" sz="2000" dirty="0" smtClean="0"/>
              <a:t>Instauration du principe majoritaire des accords</a:t>
            </a:r>
          </a:p>
          <a:p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914400" y="2891481"/>
            <a:ext cx="44154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Définition de nouvelles règles de </a:t>
            </a:r>
          </a:p>
          <a:p>
            <a:r>
              <a:rPr lang="fr-FR" dirty="0" smtClean="0"/>
              <a:t>négociation : lieu neutre, moyens égaux, discussion des textes syndicaux, 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98915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09752"/>
            <a:ext cx="10515600" cy="1325563"/>
          </a:xfrm>
        </p:spPr>
        <p:txBody>
          <a:bodyPr/>
          <a:lstStyle/>
          <a:p>
            <a:pPr algn="ctr"/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Intégrer de nouveaux droits</a:t>
            </a:r>
            <a:endParaRPr lang="fr-F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75052"/>
            <a:ext cx="10515600" cy="4351338"/>
          </a:xfrm>
        </p:spPr>
        <p:txBody>
          <a:bodyPr/>
          <a:lstStyle/>
          <a:p>
            <a:r>
              <a:rPr lang="fr-FR" dirty="0" smtClean="0"/>
              <a:t>Un nouveau Statut du Travail Salarié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Une durée légale du temps de travail abaissée à 32 heures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La consolidation du rôle des IRP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Davantage de moyens pour la défense des droits des salariés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891" y="3049545"/>
            <a:ext cx="1714500" cy="17145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885" y="1242091"/>
            <a:ext cx="1195299" cy="161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019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Adoption du Code du Travail en 1910</a:t>
            </a:r>
            <a:endParaRPr lang="fr-FR" b="1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391" y="1987764"/>
            <a:ext cx="3713325" cy="2493620"/>
          </a:xfrm>
        </p:spPr>
      </p:pic>
      <p:sp>
        <p:nvSpPr>
          <p:cNvPr id="5" name="Espace réservé du texte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Il rassemble l’ensemble des textes de droit du travail. Il est le fruit de luttes des travailleurs et de conquêtes sociales</a:t>
            </a:r>
          </a:p>
          <a:p>
            <a:endParaRPr lang="fr-FR" dirty="0"/>
          </a:p>
          <a:p>
            <a:r>
              <a:rPr lang="fr-FR" dirty="0" smtClean="0"/>
              <a:t>Il donne au salarié des contreparties au regard du lien de subordination qui caractérise tout contrat de travail</a:t>
            </a:r>
          </a:p>
          <a:p>
            <a:endParaRPr lang="fr-FR" dirty="0" smtClean="0"/>
          </a:p>
          <a:p>
            <a:r>
              <a:rPr lang="fr-FR" b="1" dirty="0" smtClean="0"/>
              <a:t>Sa fonction est de protéger les salariés, de leur apporter des garanties et des droits collectifs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2806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Quelques repères marquants</a:t>
            </a:r>
            <a:b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 des droits des travailleurs</a:t>
            </a:r>
            <a:endParaRPr lang="fr-F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" name="Espace réservé du contenu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782" y="2320388"/>
            <a:ext cx="3562350" cy="1285875"/>
          </a:xfrm>
        </p:spPr>
      </p:pic>
      <p:sp>
        <p:nvSpPr>
          <p:cNvPr id="11" name="ZoneTexte 10"/>
          <p:cNvSpPr txBox="1"/>
          <p:nvPr/>
        </p:nvSpPr>
        <p:spPr>
          <a:xfrm>
            <a:off x="897924" y="3674076"/>
            <a:ext cx="403654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</a:rPr>
              <a:t>Travail des enfants:</a:t>
            </a:r>
          </a:p>
          <a:p>
            <a:pPr algn="just"/>
            <a:r>
              <a:rPr lang="fr-FR" sz="1600" b="1" dirty="0" smtClean="0"/>
              <a:t>Loi du 22 mars 1841: </a:t>
            </a:r>
            <a:r>
              <a:rPr lang="fr-FR" sz="1600" dirty="0" smtClean="0"/>
              <a:t>Travail des enfants limité à huit heures par jour, travail de nuit interdit</a:t>
            </a:r>
          </a:p>
          <a:p>
            <a:pPr algn="just"/>
            <a:r>
              <a:rPr lang="fr-FR" sz="1600" b="1" dirty="0" smtClean="0"/>
              <a:t>Loi du 10 mai 1874: </a:t>
            </a:r>
            <a:r>
              <a:rPr lang="fr-FR" sz="1600" dirty="0" smtClean="0"/>
              <a:t>travail des enfants de moins de 12 ans interdit</a:t>
            </a:r>
            <a:endParaRPr lang="fr-FR" sz="1600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2025" y="1846628"/>
            <a:ext cx="2231549" cy="1473221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6781800" y="3606263"/>
            <a:ext cx="45720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</a:rPr>
              <a:t>Organisation des salariés:</a:t>
            </a:r>
          </a:p>
          <a:p>
            <a:pPr algn="just"/>
            <a:r>
              <a:rPr lang="fr-FR" sz="1400" b="1" dirty="0" smtClean="0"/>
              <a:t>Loi du 26 mai 1864: </a:t>
            </a:r>
            <a:r>
              <a:rPr lang="fr-FR" sz="1400" dirty="0" smtClean="0"/>
              <a:t>Abrogation du délit de coalition (fin de la pénalisation du droit de grève)</a:t>
            </a:r>
          </a:p>
          <a:p>
            <a:pPr algn="just"/>
            <a:r>
              <a:rPr lang="fr-FR" sz="1400" b="1" dirty="0" smtClean="0"/>
              <a:t>Loi du 21 mars 1884: </a:t>
            </a:r>
            <a:r>
              <a:rPr lang="fr-FR" sz="1400" dirty="0" smtClean="0"/>
              <a:t>Droit de constituer des syndicats professionnels</a:t>
            </a:r>
          </a:p>
          <a:p>
            <a:pPr algn="just"/>
            <a:r>
              <a:rPr lang="fr-FR" sz="1400" b="1" dirty="0" smtClean="0"/>
              <a:t>Préambule de la constitution de 1946 (alinéa 7) </a:t>
            </a:r>
            <a:r>
              <a:rPr lang="fr-FR" sz="1400" dirty="0"/>
              <a:t>Le droit de grève </a:t>
            </a:r>
            <a:r>
              <a:rPr lang="fr-FR" sz="1400" dirty="0" smtClean="0"/>
              <a:t>est un droit constitutionnel</a:t>
            </a:r>
          </a:p>
          <a:p>
            <a:pPr algn="just"/>
            <a:r>
              <a:rPr lang="fr-FR" sz="1400" b="1" dirty="0" smtClean="0"/>
              <a:t>Préambule de la constitution de 1946 (alinéa 8)</a:t>
            </a:r>
            <a:r>
              <a:rPr lang="fr-FR" sz="1400" dirty="0" smtClean="0"/>
              <a:t> tout travailleur participe, par l’intermédiaire de ses délégués, à la détermination collective des conditions de travail ainsi qu’à la gestion des entreprises</a:t>
            </a:r>
          </a:p>
          <a:p>
            <a:pPr algn="just"/>
            <a:r>
              <a:rPr lang="fr-FR" sz="1400" b="1" dirty="0" smtClean="0"/>
              <a:t>Loi du 27 décembre 1968 (suite aux accords de Grenelle): </a:t>
            </a:r>
            <a:r>
              <a:rPr lang="fr-FR" sz="1400" dirty="0" smtClean="0"/>
              <a:t>Sections syndicales dans les entreprises autorisées</a:t>
            </a:r>
          </a:p>
        </p:txBody>
      </p:sp>
    </p:spTree>
    <p:extLst>
      <p:ext uri="{BB962C8B-B14F-4D97-AF65-F5344CB8AC3E}">
        <p14:creationId xmlns:p14="http://schemas.microsoft.com/office/powerpoint/2010/main" val="298795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Quelques repères marquants</a:t>
            </a:r>
            <a:b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 des droits des travailleurs</a:t>
            </a:r>
            <a:endParaRPr lang="fr-FR" dirty="0"/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922" y="1978390"/>
            <a:ext cx="2637909" cy="4000346"/>
          </a:xfrm>
        </p:spPr>
      </p:pic>
      <p:sp>
        <p:nvSpPr>
          <p:cNvPr id="9" name="ZoneTexte 8"/>
          <p:cNvSpPr txBox="1"/>
          <p:nvPr/>
        </p:nvSpPr>
        <p:spPr>
          <a:xfrm>
            <a:off x="4053016" y="2421924"/>
            <a:ext cx="293267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</a:rPr>
              <a:t>Organisation et durée du temps de travail:</a:t>
            </a:r>
          </a:p>
          <a:p>
            <a:pPr algn="just"/>
            <a:r>
              <a:rPr lang="fr-FR" sz="1600" b="1" dirty="0" smtClean="0"/>
              <a:t>Loi du 13 juillet 1906: </a:t>
            </a:r>
            <a:r>
              <a:rPr lang="fr-FR" sz="1600" dirty="0" smtClean="0"/>
              <a:t>Droit au repos dominical</a:t>
            </a:r>
          </a:p>
          <a:p>
            <a:pPr algn="just"/>
            <a:r>
              <a:rPr lang="fr-FR" sz="1600" b="1" dirty="0" smtClean="0"/>
              <a:t>Loi du 23 avril 1919: </a:t>
            </a:r>
            <a:r>
              <a:rPr lang="fr-FR" sz="1600" dirty="0" smtClean="0"/>
              <a:t>Réduction du temps de travail à huit heures par jour, six jours par semaine</a:t>
            </a:r>
          </a:p>
          <a:p>
            <a:pPr algn="just"/>
            <a:r>
              <a:rPr lang="fr-FR" sz="1600" b="1" dirty="0" smtClean="0"/>
              <a:t>7 juin 1936 (accords de Matignon): </a:t>
            </a:r>
            <a:r>
              <a:rPr lang="fr-FR" sz="1600" dirty="0" smtClean="0"/>
              <a:t>quarante heures de travail hebdomadaire et congés payés</a:t>
            </a:r>
          </a:p>
          <a:p>
            <a:pPr algn="just"/>
            <a:r>
              <a:rPr lang="fr-FR" sz="1600" b="1" dirty="0" smtClean="0"/>
              <a:t>Loi du 19 janvier 2000 (Aubry II) </a:t>
            </a:r>
            <a:r>
              <a:rPr lang="fr-FR" sz="1600" dirty="0" smtClean="0"/>
              <a:t>a ramené la durée légale hebdomadaire à 35 heures pour l’ensemble des entreprises</a:t>
            </a:r>
            <a:endParaRPr lang="fr-FR" sz="1600" dirty="0"/>
          </a:p>
        </p:txBody>
      </p:sp>
      <p:sp>
        <p:nvSpPr>
          <p:cNvPr id="10" name="ZoneTexte 9"/>
          <p:cNvSpPr txBox="1"/>
          <p:nvPr/>
        </p:nvSpPr>
        <p:spPr>
          <a:xfrm>
            <a:off x="8567351" y="2421924"/>
            <a:ext cx="327042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Mais aussi….</a:t>
            </a:r>
          </a:p>
          <a:p>
            <a:r>
              <a:rPr lang="fr-FR" sz="1600" dirty="0" smtClean="0"/>
              <a:t>La création des comités d’entreprise,</a:t>
            </a:r>
          </a:p>
          <a:p>
            <a:r>
              <a:rPr lang="fr-FR" sz="1600" dirty="0" smtClean="0"/>
              <a:t>La sécurité sociale,</a:t>
            </a:r>
          </a:p>
          <a:p>
            <a:r>
              <a:rPr lang="fr-FR" sz="1600" dirty="0" smtClean="0"/>
              <a:t>Les CHSCT,</a:t>
            </a:r>
          </a:p>
          <a:p>
            <a:r>
              <a:rPr lang="fr-FR" sz="1600" dirty="0" smtClean="0"/>
              <a:t>Les caisses de chômage,</a:t>
            </a:r>
          </a:p>
          <a:p>
            <a:r>
              <a:rPr lang="fr-FR" sz="1600" dirty="0" smtClean="0"/>
              <a:t>Le salaire minimum,</a:t>
            </a:r>
          </a:p>
          <a:p>
            <a:r>
              <a:rPr lang="fr-FR" sz="1600" dirty="0" smtClean="0"/>
              <a:t>…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95011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400" b="1" dirty="0" smtClean="0"/>
              <a:t>Où nous mènent les réformes gouvernementales?</a:t>
            </a:r>
            <a:endParaRPr lang="fr-FR" sz="5400" b="1" dirty="0"/>
          </a:p>
        </p:txBody>
      </p:sp>
    </p:spTree>
    <p:extLst>
      <p:ext uri="{BB962C8B-B14F-4D97-AF65-F5344CB8AC3E}">
        <p14:creationId xmlns:p14="http://schemas.microsoft.com/office/powerpoint/2010/main" val="1570467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Une logique néolibérale à l’œuvre contre le droit du travail</a:t>
            </a:r>
            <a:endParaRPr lang="fr-F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b="1" dirty="0"/>
              <a:t>Baisser le « coût » du travail pour satisfaire la rentabilité du  </a:t>
            </a:r>
            <a:r>
              <a:rPr lang="fr-FR" b="1" dirty="0" smtClean="0"/>
              <a:t>capital</a:t>
            </a:r>
            <a:endParaRPr lang="fr-FR" dirty="0" smtClean="0"/>
          </a:p>
          <a:p>
            <a:r>
              <a:rPr lang="fr-FR" dirty="0" smtClean="0"/>
              <a:t>Des politiques qui visent à réduire les droits des salariés pour répondre aux exigences du patronat 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Un dévoiement de la négociation collective : on passe de la négociation d’acquisition à une négociation de régression adaptée à la stratégie d’entreprise.</a:t>
            </a:r>
          </a:p>
          <a:p>
            <a:pPr marL="0" indent="0">
              <a:buNone/>
            </a:pPr>
            <a:r>
              <a:rPr lang="fr-FR" dirty="0" smtClean="0"/>
              <a:t>   Rappelons que jusqu’en 2004, l’accord d’entreprise ne pouvait qu’améliorer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les droits des salariés.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 algn="ctr">
              <a:buNone/>
            </a:pPr>
            <a:r>
              <a:rPr lang="fr-FR" b="1" dirty="0" smtClean="0"/>
              <a:t>Les faits ont montré qu’il n’y a pas de lien entre une législation protectrice des salariés et le chômage!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03710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Contrer les arguments de la réforme</a:t>
            </a:r>
            <a:b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 gouvernementale du Code du Travail</a:t>
            </a:r>
            <a:endParaRPr lang="fr-F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524181" y="5422919"/>
            <a:ext cx="3636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Un Code jugé trop volumineux</a:t>
            </a:r>
            <a:endParaRPr lang="fr-FR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7018638" y="2191265"/>
            <a:ext cx="441548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dirty="0" smtClean="0"/>
              <a:t>Le Code du travail n’est pas plus volumineux que les autres codes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dirty="0"/>
              <a:t>L</a:t>
            </a:r>
            <a:r>
              <a:rPr lang="fr-FR" dirty="0" smtClean="0"/>
              <a:t>a plus grande partie des 3580 pages du Code du Travail concerne les dérogations voulues par le patronat et mentionne la jurisprudence.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dirty="0" smtClean="0"/>
              <a:t>La « simplification » du Code du Travail de 2008 a mené à </a:t>
            </a:r>
            <a:r>
              <a:rPr lang="fr-FR" dirty="0"/>
              <a:t>d</a:t>
            </a:r>
            <a:r>
              <a:rPr lang="fr-FR" dirty="0" smtClean="0"/>
              <a:t>oubler son nombre d’articles</a:t>
            </a:r>
            <a:endParaRPr lang="fr-FR" dirty="0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559" y="1768922"/>
            <a:ext cx="1571367" cy="2289552"/>
          </a:xfrm>
          <a:prstGeom prst="rect">
            <a:avLst/>
          </a:prstGeom>
        </p:spPr>
      </p:pic>
      <p:graphicFrame>
        <p:nvGraphicFramePr>
          <p:cNvPr id="16" name="Tableau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353631"/>
              </p:ext>
            </p:extLst>
          </p:nvPr>
        </p:nvGraphicFramePr>
        <p:xfrm>
          <a:off x="218270" y="4111290"/>
          <a:ext cx="1686714" cy="853440"/>
        </p:xfrm>
        <a:graphic>
          <a:graphicData uri="http://schemas.openxmlformats.org/drawingml/2006/table">
            <a:tbl>
              <a:tblPr/>
              <a:tblGrid>
                <a:gridCol w="1686714"/>
              </a:tblGrid>
              <a:tr h="374517">
                <a:tc>
                  <a:txBody>
                    <a:bodyPr/>
                    <a:lstStyle/>
                    <a:p>
                      <a:pPr marL="0" indent="0" algn="l" fontAlgn="t">
                        <a:buFont typeface="Arial" panose="020B0604020202020204" pitchFamily="34" charset="0"/>
                        <a:buNone/>
                      </a:pPr>
                      <a:r>
                        <a:rPr lang="fr-FR" sz="1100" b="0" dirty="0" smtClean="0">
                          <a:effectLst/>
                        </a:rPr>
                        <a:t>NOMBRE DE PAGES :</a:t>
                      </a:r>
                    </a:p>
                    <a:p>
                      <a:pPr marL="0" indent="0" algn="l" fontAlgn="t">
                        <a:buFont typeface="Arial" panose="020B0604020202020204" pitchFamily="34" charset="0"/>
                        <a:buNone/>
                      </a:pPr>
                      <a:r>
                        <a:rPr lang="fr-FR" sz="1100" b="0" dirty="0" smtClean="0">
                          <a:effectLst/>
                        </a:rPr>
                        <a:t> 3790 PAGES</a:t>
                      </a:r>
                    </a:p>
                  </a:txBody>
                  <a:tcPr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4517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 POIDS : 1410 G</a:t>
                      </a:r>
                    </a:p>
                    <a:p>
                      <a:pPr algn="l" fontAlgn="t"/>
                      <a:endParaRPr lang="fr-FR" sz="1100" b="0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Espace réservé du contenu 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2354565"/>
              </p:ext>
            </p:extLst>
          </p:nvPr>
        </p:nvGraphicFramePr>
        <p:xfrm>
          <a:off x="4642020" y="4123210"/>
          <a:ext cx="1643449" cy="841520"/>
        </p:xfrm>
        <a:graphic>
          <a:graphicData uri="http://schemas.openxmlformats.org/drawingml/2006/table">
            <a:tbl>
              <a:tblPr/>
              <a:tblGrid>
                <a:gridCol w="1643449"/>
              </a:tblGrid>
              <a:tr h="446782">
                <a:tc>
                  <a:txBody>
                    <a:bodyPr/>
                    <a:lstStyle/>
                    <a:p>
                      <a:pPr algn="l" fontAlgn="t"/>
                      <a:r>
                        <a:rPr lang="fr-FR" sz="1100" b="0" dirty="0">
                          <a:effectLst/>
                        </a:rPr>
                        <a:t> NOMBRE DE PAGES : 3580 PAGES</a:t>
                      </a:r>
                    </a:p>
                  </a:txBody>
                  <a:tcPr marL="59458" marR="59458" marT="29729" marB="2972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8324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dirty="0" smtClean="0">
                          <a:effectLst/>
                        </a:rPr>
                        <a:t>* POIDS : 2180 G</a:t>
                      </a:r>
                    </a:p>
                    <a:p>
                      <a:pPr algn="l" fontAlgn="t"/>
                      <a:endParaRPr lang="fr-FR" sz="1100" b="0" dirty="0">
                        <a:effectLst/>
                      </a:endParaRPr>
                    </a:p>
                  </a:txBody>
                  <a:tcPr marL="59458" marR="59458" marT="29729" marB="29729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19" name="Imag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1094" y="1768922"/>
            <a:ext cx="1482796" cy="2264131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2021" y="1768923"/>
            <a:ext cx="1643449" cy="2264131"/>
          </a:xfrm>
          <a:prstGeom prst="rect">
            <a:avLst/>
          </a:prstGeom>
        </p:spPr>
      </p:pic>
      <p:graphicFrame>
        <p:nvGraphicFramePr>
          <p:cNvPr id="26" name="Tableau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287173"/>
              </p:ext>
            </p:extLst>
          </p:nvPr>
        </p:nvGraphicFramePr>
        <p:xfrm>
          <a:off x="2601094" y="4123210"/>
          <a:ext cx="1705233" cy="835968"/>
        </p:xfrm>
        <a:graphic>
          <a:graphicData uri="http://schemas.openxmlformats.org/drawingml/2006/table">
            <a:tbl>
              <a:tblPr/>
              <a:tblGrid>
                <a:gridCol w="1705233"/>
              </a:tblGrid>
              <a:tr h="448790">
                <a:tc>
                  <a:txBody>
                    <a:bodyPr/>
                    <a:lstStyle/>
                    <a:p>
                      <a:pPr algn="l" fontAlgn="t"/>
                      <a:r>
                        <a:rPr lang="fr-FR" sz="1100" b="0" dirty="0">
                          <a:effectLst/>
                        </a:rPr>
                        <a:t> NOMBRE DE PAGES : 2864 PAGES</a:t>
                      </a:r>
                    </a:p>
                  </a:txBody>
                  <a:tcPr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7178">
                <a:tc>
                  <a:txBody>
                    <a:bodyPr/>
                    <a:lstStyle/>
                    <a:p>
                      <a:pPr algn="l" fontAlgn="t"/>
                      <a:r>
                        <a:rPr lang="fr-FR" sz="1100" b="0" dirty="0" smtClean="0">
                          <a:effectLst/>
                        </a:rPr>
                        <a:t>* POIDS : 1195 G</a:t>
                      </a:r>
                      <a:endParaRPr lang="fr-FR" sz="1100" b="0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3013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Contrer les arguments de la réforme</a:t>
            </a:r>
            <a:b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b="1" dirty="0">
                <a:solidFill>
                  <a:schemeClr val="accent2">
                    <a:lumMod val="75000"/>
                  </a:schemeClr>
                </a:solidFill>
              </a:rPr>
              <a:t> gouvernementale du 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Code du Travail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9758" y="2321803"/>
            <a:ext cx="4069221" cy="1863017"/>
          </a:xfrm>
        </p:spPr>
      </p:pic>
      <p:sp>
        <p:nvSpPr>
          <p:cNvPr id="5" name="ZoneTexte 4"/>
          <p:cNvSpPr txBox="1"/>
          <p:nvPr/>
        </p:nvSpPr>
        <p:spPr>
          <a:xfrm>
            <a:off x="1359757" y="4456670"/>
            <a:ext cx="40692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b="1" dirty="0" smtClean="0"/>
          </a:p>
          <a:p>
            <a:pPr algn="ctr"/>
            <a:endParaRPr lang="fr-FR" b="1" dirty="0" smtClean="0"/>
          </a:p>
          <a:p>
            <a:pPr algn="ctr"/>
            <a:endParaRPr lang="fr-FR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6021859" y="2018270"/>
            <a:ext cx="52145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Un Code « complexe et rigide »</a:t>
            </a:r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Si le Code comporte de nombreuses parties, c’est pour que tous puissent s’y retrouver (salariés de l’ensemble des secteurs, des petites et grandes entreprises)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Le code </a:t>
            </a:r>
            <a:r>
              <a:rPr lang="fr-FR" dirty="0" smtClean="0"/>
              <a:t>comporte déjà </a:t>
            </a:r>
            <a:r>
              <a:rPr lang="fr-FR" dirty="0"/>
              <a:t>beaucoup </a:t>
            </a:r>
            <a:r>
              <a:rPr lang="fr-FR" dirty="0" smtClean="0"/>
              <a:t>trop de </a:t>
            </a:r>
            <a:r>
              <a:rPr lang="fr-FR" dirty="0"/>
              <a:t>flexibilités </a:t>
            </a:r>
            <a:r>
              <a:rPr lang="fr-FR" dirty="0" smtClean="0"/>
              <a:t>(</a:t>
            </a:r>
            <a:r>
              <a:rPr lang="fr-FR" i="1" dirty="0" smtClean="0"/>
              <a:t>ex. possibilité d’assouplir les </a:t>
            </a:r>
            <a:r>
              <a:rPr lang="fr-FR" i="1" dirty="0"/>
              <a:t>35 heures</a:t>
            </a:r>
            <a:r>
              <a:rPr lang="fr-FR" dirty="0"/>
              <a:t>)</a:t>
            </a:r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La complexité du Code provient des nombreuses dérogations voulues par le patronat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6391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Derrière cette réforme, une régression</a:t>
            </a:r>
            <a:endParaRPr lang="fr-F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70000" lnSpcReduction="20000"/>
          </a:bodyPr>
          <a:lstStyle/>
          <a:p>
            <a:endParaRPr lang="fr-FR" dirty="0" smtClean="0"/>
          </a:p>
          <a:p>
            <a:r>
              <a:rPr lang="fr-FR" dirty="0" smtClean="0"/>
              <a:t>L’inversion de la hiérarchie des normes</a:t>
            </a:r>
          </a:p>
          <a:p>
            <a:endParaRPr lang="fr-FR" dirty="0"/>
          </a:p>
          <a:p>
            <a:r>
              <a:rPr lang="fr-FR" dirty="0" smtClean="0"/>
              <a:t>La négociation d’entreprise prioritaire sur la loi et sur la convention collective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 smtClean="0"/>
              <a:t>Le principe d’égalité des salariés devant la loi remis en cause par l’émiettement du droit du travail en autant d’entreprises</a:t>
            </a:r>
          </a:p>
          <a:p>
            <a:endParaRPr lang="fr-FR" dirty="0"/>
          </a:p>
          <a:p>
            <a:r>
              <a:rPr lang="fr-FR" dirty="0" smtClean="0"/>
              <a:t>Un chantage à l’emploi et une pression supplémentaire sur les représentants du personnel</a:t>
            </a:r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b="1" dirty="0" smtClean="0"/>
              <a:t>Le principe de faveur et la hiérarchie des normes doivent être maintenus!</a:t>
            </a:r>
          </a:p>
          <a:p>
            <a:pPr marL="0" indent="0" algn="ctr">
              <a:buNone/>
            </a:pPr>
            <a:r>
              <a:rPr lang="fr-FR" b="1" dirty="0" smtClean="0"/>
              <a:t>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37024276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2421</TotalTime>
  <Words>823</Words>
  <Application>Microsoft Office PowerPoint</Application>
  <PresentationFormat>Grand écran</PresentationFormat>
  <Paragraphs>131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Aharoni</vt:lpstr>
      <vt:lpstr>Arial</vt:lpstr>
      <vt:lpstr>Arial Black</vt:lpstr>
      <vt:lpstr>Calibri</vt:lpstr>
      <vt:lpstr>Calibri Light</vt:lpstr>
      <vt:lpstr>Thème Office</vt:lpstr>
      <vt:lpstr>Le Code du Travail  qu’il nous faut!</vt:lpstr>
      <vt:lpstr>Adoption du Code du Travail en 1910</vt:lpstr>
      <vt:lpstr>Quelques repères marquants  des droits des travailleurs</vt:lpstr>
      <vt:lpstr>Quelques repères marquants  des droits des travailleurs</vt:lpstr>
      <vt:lpstr>Où nous mènent les réformes gouvernementales?</vt:lpstr>
      <vt:lpstr>Une logique néolibérale à l’œuvre contre le droit du travail</vt:lpstr>
      <vt:lpstr>Contrer les arguments de la réforme  gouvernementale du Code du Travail</vt:lpstr>
      <vt:lpstr>Contrer les arguments de la réforme   gouvernementale du Code du Travail</vt:lpstr>
      <vt:lpstr>Derrière cette réforme, une régression</vt:lpstr>
      <vt:lpstr>Construire le Code du Travail  du XXIème siècle</vt:lpstr>
      <vt:lpstr>Présentation PowerPoint</vt:lpstr>
      <vt:lpstr>Consolider le Code du Travail: 3 grands axes</vt:lpstr>
      <vt:lpstr>Hiérarchie des normes et principe de faveur</vt:lpstr>
      <vt:lpstr>La négociation collective</vt:lpstr>
      <vt:lpstr>La négociation collective</vt:lpstr>
      <vt:lpstr>Intégrer de nouveaux droits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Code du Travail  qu’il nous faut!</dc:title>
  <dc:creator>SAMBA - A.LESAGE</dc:creator>
  <cp:lastModifiedBy>SAMBA - F.ANGEI</cp:lastModifiedBy>
  <cp:revision>42</cp:revision>
  <cp:lastPrinted>2016-02-23T09:32:27Z</cp:lastPrinted>
  <dcterms:created xsi:type="dcterms:W3CDTF">2016-02-02T14:02:33Z</dcterms:created>
  <dcterms:modified xsi:type="dcterms:W3CDTF">2016-02-24T09:54:04Z</dcterms:modified>
</cp:coreProperties>
</file>